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7" r:id="rId4"/>
    <p:sldId id="266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1875" r:id="rId13"/>
    <p:sldId id="1862" r:id="rId14"/>
    <p:sldId id="1865" r:id="rId15"/>
    <p:sldId id="1859" r:id="rId16"/>
    <p:sldId id="1860" r:id="rId17"/>
    <p:sldId id="1870" r:id="rId18"/>
    <p:sldId id="1876" r:id="rId19"/>
    <p:sldId id="1858" r:id="rId20"/>
    <p:sldId id="1863" r:id="rId21"/>
    <p:sldId id="1866" r:id="rId22"/>
    <p:sldId id="1867" r:id="rId23"/>
    <p:sldId id="1868" r:id="rId24"/>
    <p:sldId id="1869" r:id="rId25"/>
    <p:sldId id="1871" r:id="rId26"/>
    <p:sldId id="1864" r:id="rId27"/>
    <p:sldId id="1872" r:id="rId28"/>
    <p:sldId id="1873" r:id="rId29"/>
    <p:sldId id="1877" r:id="rId30"/>
    <p:sldId id="1874" r:id="rId31"/>
  </p:sldIdLst>
  <p:sldSz cx="9144000" cy="5143500" type="screen16x9"/>
  <p:notesSz cx="6858000" cy="9144000"/>
  <p:embeddedFontLst>
    <p:embeddedFont>
      <p:font typeface="Inter" panose="020B0604020202020204" charset="0"/>
      <p:regular r:id="rId33"/>
      <p:bold r:id="rId34"/>
    </p:embeddedFont>
    <p:embeddedFont>
      <p:font typeface="Inter-Regular" panose="020B0604020202020204" charset="0"/>
      <p:regular r:id="rId35"/>
      <p:bold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Proxima Nova Semibold" panose="020B0604020202020204" charset="0"/>
      <p:regular r:id="rId41"/>
      <p:bold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64C8D-BC87-4C32-825E-191F326B2C6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29FDC9D-083D-4714-80BF-FDAFC0FAB31C}">
      <dgm:prSet/>
      <dgm:spPr/>
      <dgm:t>
        <a:bodyPr/>
        <a:lstStyle/>
        <a:p>
          <a:r>
            <a:rPr lang="en-US"/>
            <a:t>Works like a container to store your Data Such as Code , Text files</a:t>
          </a:r>
        </a:p>
      </dgm:t>
    </dgm:pt>
    <dgm:pt modelId="{5F9102E8-4DAE-47A7-9608-3C8E2A592502}" type="parTrans" cxnId="{2D934C51-0E33-4692-9A89-D8CE09844A31}">
      <dgm:prSet/>
      <dgm:spPr/>
      <dgm:t>
        <a:bodyPr/>
        <a:lstStyle/>
        <a:p>
          <a:endParaRPr lang="en-US"/>
        </a:p>
      </dgm:t>
    </dgm:pt>
    <dgm:pt modelId="{FB5F1641-BE49-43E4-9E58-9BAE375EFC2F}" type="sibTrans" cxnId="{2D934C51-0E33-4692-9A89-D8CE09844A31}">
      <dgm:prSet/>
      <dgm:spPr/>
      <dgm:t>
        <a:bodyPr/>
        <a:lstStyle/>
        <a:p>
          <a:endParaRPr lang="en-US"/>
        </a:p>
      </dgm:t>
    </dgm:pt>
    <dgm:pt modelId="{7B9137C7-F204-4EDE-93BF-8728D1D5A31E}">
      <dgm:prSet/>
      <dgm:spPr/>
      <dgm:t>
        <a:bodyPr/>
        <a:lstStyle/>
        <a:p>
          <a:r>
            <a:rPr lang="en-US"/>
            <a:t>Difference between a Local Repository and Remote Repository</a:t>
          </a:r>
        </a:p>
      </dgm:t>
    </dgm:pt>
    <dgm:pt modelId="{86C80B22-EAEE-4CFE-8567-12345AECB75D}" type="parTrans" cxnId="{62AD86B1-824D-421C-85A6-F2567DD56DCD}">
      <dgm:prSet/>
      <dgm:spPr/>
      <dgm:t>
        <a:bodyPr/>
        <a:lstStyle/>
        <a:p>
          <a:endParaRPr lang="en-US"/>
        </a:p>
      </dgm:t>
    </dgm:pt>
    <dgm:pt modelId="{C3ABC2DB-8F63-4AC1-A5B6-FFA01D4F265C}" type="sibTrans" cxnId="{62AD86B1-824D-421C-85A6-F2567DD56DCD}">
      <dgm:prSet/>
      <dgm:spPr/>
      <dgm:t>
        <a:bodyPr/>
        <a:lstStyle/>
        <a:p>
          <a:endParaRPr lang="en-US"/>
        </a:p>
      </dgm:t>
    </dgm:pt>
    <dgm:pt modelId="{6991150C-E8E2-4821-A10D-B479A3695E49}" type="pres">
      <dgm:prSet presAssocID="{94464C8D-BC87-4C32-825E-191F326B2C6C}" presName="linear" presStyleCnt="0">
        <dgm:presLayoutVars>
          <dgm:animLvl val="lvl"/>
          <dgm:resizeHandles val="exact"/>
        </dgm:presLayoutVars>
      </dgm:prSet>
      <dgm:spPr/>
    </dgm:pt>
    <dgm:pt modelId="{60BC066A-F042-478B-87D3-2082773863DE}" type="pres">
      <dgm:prSet presAssocID="{729FDC9D-083D-4714-80BF-FDAFC0FAB3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636FCE-C92E-4E01-BD41-44B2699DF961}" type="pres">
      <dgm:prSet presAssocID="{FB5F1641-BE49-43E4-9E58-9BAE375EFC2F}" presName="spacer" presStyleCnt="0"/>
      <dgm:spPr/>
    </dgm:pt>
    <dgm:pt modelId="{D19AEF04-F2AF-43BB-9464-6C5803EE572A}" type="pres">
      <dgm:prSet presAssocID="{7B9137C7-F204-4EDE-93BF-8728D1D5A31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D934C51-0E33-4692-9A89-D8CE09844A31}" srcId="{94464C8D-BC87-4C32-825E-191F326B2C6C}" destId="{729FDC9D-083D-4714-80BF-FDAFC0FAB31C}" srcOrd="0" destOrd="0" parTransId="{5F9102E8-4DAE-47A7-9608-3C8E2A592502}" sibTransId="{FB5F1641-BE49-43E4-9E58-9BAE375EFC2F}"/>
    <dgm:cxn modelId="{95666D74-8DD3-436E-B12A-5299CB538691}" type="presOf" srcId="{94464C8D-BC87-4C32-825E-191F326B2C6C}" destId="{6991150C-E8E2-4821-A10D-B479A3695E49}" srcOrd="0" destOrd="0" presId="urn:microsoft.com/office/officeart/2005/8/layout/vList2"/>
    <dgm:cxn modelId="{CF4875AC-F834-40C9-A19E-A7B1CB8A211A}" type="presOf" srcId="{7B9137C7-F204-4EDE-93BF-8728D1D5A31E}" destId="{D19AEF04-F2AF-43BB-9464-6C5803EE572A}" srcOrd="0" destOrd="0" presId="urn:microsoft.com/office/officeart/2005/8/layout/vList2"/>
    <dgm:cxn modelId="{62AD86B1-824D-421C-85A6-F2567DD56DCD}" srcId="{94464C8D-BC87-4C32-825E-191F326B2C6C}" destId="{7B9137C7-F204-4EDE-93BF-8728D1D5A31E}" srcOrd="1" destOrd="0" parTransId="{86C80B22-EAEE-4CFE-8567-12345AECB75D}" sibTransId="{C3ABC2DB-8F63-4AC1-A5B6-FFA01D4F265C}"/>
    <dgm:cxn modelId="{01931DF8-4299-4BD1-95BB-93EA1D3FD9BE}" type="presOf" srcId="{729FDC9D-083D-4714-80BF-FDAFC0FAB31C}" destId="{60BC066A-F042-478B-87D3-2082773863DE}" srcOrd="0" destOrd="0" presId="urn:microsoft.com/office/officeart/2005/8/layout/vList2"/>
    <dgm:cxn modelId="{EABB2166-9925-42E3-AB79-AD9EA41916B2}" type="presParOf" srcId="{6991150C-E8E2-4821-A10D-B479A3695E49}" destId="{60BC066A-F042-478B-87D3-2082773863DE}" srcOrd="0" destOrd="0" presId="urn:microsoft.com/office/officeart/2005/8/layout/vList2"/>
    <dgm:cxn modelId="{108DCAD9-D7DE-426E-B42E-99B41CBDF789}" type="presParOf" srcId="{6991150C-E8E2-4821-A10D-B479A3695E49}" destId="{8B636FCE-C92E-4E01-BD41-44B2699DF961}" srcOrd="1" destOrd="0" presId="urn:microsoft.com/office/officeart/2005/8/layout/vList2"/>
    <dgm:cxn modelId="{472EE634-91E8-443D-9668-8BF6BD5AFE4E}" type="presParOf" srcId="{6991150C-E8E2-4821-A10D-B479A3695E49}" destId="{D19AEF04-F2AF-43BB-9464-6C5803EE572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C066A-F042-478B-87D3-2082773863DE}">
      <dsp:nvSpPr>
        <dsp:cNvPr id="0" name=""/>
        <dsp:cNvSpPr/>
      </dsp:nvSpPr>
      <dsp:spPr>
        <a:xfrm>
          <a:off x="0" y="54557"/>
          <a:ext cx="3943350" cy="1967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Works like a container to store your Data Such as Code , Text files</a:t>
          </a:r>
        </a:p>
      </dsp:txBody>
      <dsp:txXfrm>
        <a:off x="96067" y="150624"/>
        <a:ext cx="3751216" cy="1775806"/>
      </dsp:txXfrm>
    </dsp:sp>
    <dsp:sp modelId="{D19AEF04-F2AF-43BB-9464-6C5803EE572A}">
      <dsp:nvSpPr>
        <dsp:cNvPr id="0" name=""/>
        <dsp:cNvSpPr/>
      </dsp:nvSpPr>
      <dsp:spPr>
        <a:xfrm>
          <a:off x="0" y="2106018"/>
          <a:ext cx="3943350" cy="1967940"/>
        </a:xfrm>
        <a:prstGeom prst="roundRect">
          <a:avLst/>
        </a:prstGeom>
        <a:solidFill>
          <a:schemeClr val="accent5">
            <a:hueOff val="-7222796"/>
            <a:satOff val="0"/>
            <a:lumOff val="3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Difference between a Local Repository and Remote Repository</a:t>
          </a:r>
        </a:p>
      </dsp:txBody>
      <dsp:txXfrm>
        <a:off x="96067" y="2202085"/>
        <a:ext cx="3751216" cy="1775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e2f56c79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e2f56c79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e2f56c79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e2f56c79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25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10/17/2020 4:45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7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cktoberfest 2020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87" y="869587"/>
            <a:ext cx="5523426" cy="30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00" y="3688550"/>
            <a:ext cx="1155625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800" y="3833150"/>
            <a:ext cx="1421525" cy="1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075" y="222750"/>
            <a:ext cx="483140" cy="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00" y="217575"/>
            <a:ext cx="894625" cy="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3500" y="2344950"/>
            <a:ext cx="286325" cy="34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4436" y="1693231"/>
            <a:ext cx="240139" cy="2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6800" y="3892175"/>
            <a:ext cx="286325" cy="16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"/>
          <p:cNvGrpSpPr/>
          <p:nvPr/>
        </p:nvGrpSpPr>
        <p:grpSpPr>
          <a:xfrm>
            <a:off x="2759704" y="4265739"/>
            <a:ext cx="3624592" cy="363086"/>
            <a:chOff x="2742243" y="4265739"/>
            <a:chExt cx="3624592" cy="363086"/>
          </a:xfrm>
        </p:grpSpPr>
        <p:grpSp>
          <p:nvGrpSpPr>
            <p:cNvPr id="25" name="Google Shape;25;p2"/>
            <p:cNvGrpSpPr/>
            <p:nvPr/>
          </p:nvGrpSpPr>
          <p:grpSpPr>
            <a:xfrm>
              <a:off x="4995032" y="4265739"/>
              <a:ext cx="1371803" cy="363086"/>
              <a:chOff x="4995032" y="4265739"/>
              <a:chExt cx="1371803" cy="363086"/>
            </a:xfrm>
          </p:grpSpPr>
          <p:sp>
            <p:nvSpPr>
              <p:cNvPr id="26" name="Google Shape;26;p2"/>
              <p:cNvSpPr txBox="1"/>
              <p:nvPr/>
            </p:nvSpPr>
            <p:spPr>
              <a:xfrm>
                <a:off x="4995032" y="4265739"/>
                <a:ext cx="202200" cy="2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93C2DB"/>
                    </a:solidFill>
                    <a:latin typeface="Inter"/>
                    <a:ea typeface="Inter"/>
                    <a:cs typeface="Inter"/>
                    <a:sym typeface="Inter"/>
                  </a:rPr>
                  <a:t>+</a:t>
                </a:r>
                <a:endParaRPr sz="1200">
                  <a:solidFill>
                    <a:srgbClr val="93C2DB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 txBox="1"/>
              <p:nvPr/>
            </p:nvSpPr>
            <p:spPr>
              <a:xfrm>
                <a:off x="5741306" y="4265739"/>
                <a:ext cx="202200" cy="2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93C2DB"/>
                    </a:solidFill>
                    <a:latin typeface="Inter"/>
                    <a:ea typeface="Inter"/>
                    <a:cs typeface="Inter"/>
                    <a:sym typeface="Inter"/>
                  </a:rPr>
                  <a:t>+</a:t>
                </a:r>
                <a:endParaRPr sz="1200">
                  <a:solidFill>
                    <a:srgbClr val="93C2DB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28" name="Google Shape;28;p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024261" y="4286250"/>
                <a:ext cx="342575" cy="342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" name="Google Shape;29;p2"/>
            <p:cNvGrpSpPr/>
            <p:nvPr/>
          </p:nvGrpSpPr>
          <p:grpSpPr>
            <a:xfrm>
              <a:off x="2742243" y="4318165"/>
              <a:ext cx="2240756" cy="261900"/>
              <a:chOff x="2742243" y="4318165"/>
              <a:chExt cx="2240756" cy="261900"/>
            </a:xfrm>
          </p:grpSpPr>
          <p:sp>
            <p:nvSpPr>
              <p:cNvPr id="30" name="Google Shape;30;p2"/>
              <p:cNvSpPr txBox="1"/>
              <p:nvPr/>
            </p:nvSpPr>
            <p:spPr>
              <a:xfrm>
                <a:off x="2742243" y="4318165"/>
                <a:ext cx="932700" cy="2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93C2DB"/>
                    </a:solidFill>
                  </a:rPr>
                  <a:t>Presented by</a:t>
                </a:r>
                <a:endParaRPr sz="800">
                  <a:solidFill>
                    <a:srgbClr val="93C2DB"/>
                  </a:solidFill>
                </a:endParaRPr>
              </a:p>
            </p:txBody>
          </p:sp>
          <p:pic>
            <p:nvPicPr>
              <p:cNvPr id="31" name="Google Shape;31;p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635049" y="4337541"/>
                <a:ext cx="1347949" cy="229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2" name="Google Shape;3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50" y="4350872"/>
            <a:ext cx="445075" cy="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917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1700" y="22378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C57AB98C-3D65-4B37-98D9-D5EA9098B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163" t="-6474" r="8596" b="10240"/>
          <a:stretch/>
        </p:blipFill>
        <p:spPr>
          <a:xfrm>
            <a:off x="0" y="270760"/>
            <a:ext cx="9144000" cy="48727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4720DB8-197A-46F9-9308-F4EA3C84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1" y="2156251"/>
            <a:ext cx="4978400" cy="415499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EE72941-1039-4EEF-BADF-39923BC257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657358"/>
            <a:ext cx="4991735" cy="26545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1AB4B28-A3CA-482A-991F-4460691348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0532" y="446961"/>
            <a:ext cx="1599716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2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684E-6E52-4ADB-8E1C-70A5C4B5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68A9-5A4B-4542-BEB0-27D013DE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C9FA-28E0-4C51-93D1-3E3A685E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ADA8-ECFD-4EB4-ADC9-0095720DC618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6163-8A0B-4BCD-8927-E9FAD98F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C45F7-ADB3-4CE9-AC71-7BE04FAA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DA24A-844C-4FF1-B1F5-9915E7EB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00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89F4-0E0B-4188-B412-995EC0814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EBF6-6153-4BB4-9492-139F51938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8CF8D-8FFE-4759-8BE2-F9E311F9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ADA8-ECFD-4EB4-ADC9-0095720DC618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80687-AE31-4204-8C22-9488198E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4169-6378-48DA-B0D9-CB6C430F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DA24A-844C-4FF1-B1F5-9915E7EB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cktoberfest 2020 1">
  <p:cSld name="TITLE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Inter-Regular"/>
              <a:buNone/>
              <a:defRPr sz="4200"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899400" y="2150850"/>
            <a:ext cx="734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Inter-Regular"/>
              <a:buNone/>
              <a:defRPr sz="3600"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-Regular"/>
              <a:buNone/>
              <a:defRPr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8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Inter-Regular"/>
              <a:buChar char="●"/>
              <a:defRPr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○"/>
              <a:defRPr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■"/>
              <a:defRPr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●"/>
              <a:defRPr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○"/>
              <a:defRPr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■"/>
              <a:defRPr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●"/>
              <a:defRPr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Inter-Regular"/>
              <a:buChar char="○"/>
              <a:defRPr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Inter-Regular"/>
              <a:buChar char="■"/>
              <a:defRPr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 Semibold"/>
              <a:buNone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451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070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557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73C5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175" y="-9223"/>
            <a:ext cx="9143998" cy="51527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-Regular"/>
              <a:buNone/>
              <a:defRPr sz="28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8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●"/>
              <a:defRPr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■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●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○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Inter"/>
              <a:buChar char="■"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403" y="4065049"/>
            <a:ext cx="1674951" cy="9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36976" y="65968"/>
            <a:ext cx="742550" cy="130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779199" y="3923075"/>
            <a:ext cx="1107102" cy="90402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email@anything.com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Cclassprojects/fixme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trumental Background Music For Presentations (Free Download) by AShamaluevMus">
            <a:hlinkClick r:id="" action="ppaction://media"/>
            <a:extLst>
              <a:ext uri="{FF2B5EF4-FFF2-40B4-BE49-F238E27FC236}">
                <a16:creationId xmlns:a16="http://schemas.microsoft.com/office/drawing/2014/main" id="{49710F11-AB6B-4F06-AC3B-2C965937C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7075" y="445149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9BF-E79E-42C9-8EC5-B82F2989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32" y="478230"/>
            <a:ext cx="6222735" cy="792600"/>
          </a:xfrm>
        </p:spPr>
        <p:txBody>
          <a:bodyPr/>
          <a:lstStyle/>
          <a:p>
            <a:r>
              <a:rPr lang="en-US" dirty="0"/>
              <a:t>Adil Raza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AD18-C3B4-41B4-9A9B-B3A5F801405F}"/>
              </a:ext>
            </a:extLst>
          </p:cNvPr>
          <p:cNvSpPr txBox="1"/>
          <p:nvPr/>
        </p:nvSpPr>
        <p:spPr>
          <a:xfrm>
            <a:off x="3373291" y="368930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DSC LEAD @ MUET Khairpur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3" name="Google Shape;254;p31">
            <a:extLst>
              <a:ext uri="{FF2B5EF4-FFF2-40B4-BE49-F238E27FC236}">
                <a16:creationId xmlns:a16="http://schemas.microsoft.com/office/drawing/2014/main" id="{633D15D6-B8D8-40AF-80F9-8275674AE6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9322" y="1294707"/>
            <a:ext cx="1865351" cy="21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994A3-C9C2-43F0-B979-471CFA9F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09" y="3997077"/>
            <a:ext cx="5831058" cy="3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trumental Background Music For Presentations (Free Download) by AShamaluevMus">
            <a:hlinkClick r:id="" action="ppaction://media"/>
            <a:extLst>
              <a:ext uri="{FF2B5EF4-FFF2-40B4-BE49-F238E27FC236}">
                <a16:creationId xmlns:a16="http://schemas.microsoft.com/office/drawing/2014/main" id="{49710F11-AB6B-4F06-AC3B-2C965937C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7075" y="44514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410862"/>
            <a:ext cx="3875389" cy="1260389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en-US" sz="3000" dirty="0" err="1">
                <a:solidFill>
                  <a:schemeClr val="tx1"/>
                </a:solidFill>
                <a:cs typeface="+mj-cs"/>
              </a:rPr>
              <a:t>Hacktoberfest</a:t>
            </a:r>
            <a:r>
              <a:rPr lang="en-US" sz="3000" dirty="0">
                <a:solidFill>
                  <a:schemeClr val="tx1"/>
                </a:solidFill>
                <a:cs typeface="+mj-cs"/>
              </a:rPr>
              <a:t> 2020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9964" y="410862"/>
            <a:ext cx="3884220" cy="1260389"/>
          </a:xfrm>
        </p:spPr>
        <p:txBody>
          <a:bodyPr spcFirstLastPara="1" vert="horz" wrap="square" lIns="68580" tIns="34290" rIns="68580" bIns="34290" rtlCol="0" anchor="ctr" anchorCtr="0">
            <a:normAutofit fontScale="85000" lnSpcReduction="20000"/>
          </a:bodyPr>
          <a:lstStyle/>
          <a:p>
            <a:pPr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cs typeface="+mn-cs"/>
              </a:rPr>
              <a:t>M Abdullah Ch </a:t>
            </a:r>
          </a:p>
          <a:p>
            <a:pPr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cs typeface="+mn-cs"/>
              </a:rPr>
              <a:t> Microsoft Learn Student Ambassador</a:t>
            </a:r>
          </a:p>
          <a:p>
            <a:pPr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cs typeface="+mn-cs"/>
              </a:rPr>
              <a:t>DSC-ITU Lead </a:t>
            </a:r>
          </a:p>
          <a:p>
            <a:pPr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cs typeface="+mn-cs"/>
              </a:rPr>
              <a:t>MERN Stack</a:t>
            </a:r>
          </a:p>
          <a:p>
            <a:pPr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2E64CD-E2DD-47F8-A7DA-D82CB0F7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118170"/>
            <a:ext cx="3875389" cy="217990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F49F6AC-5156-4D9B-85F4-47F4F3AEA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796" y="2215054"/>
            <a:ext cx="3875389" cy="19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31B7-AE3B-4149-882D-97D77075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0286F-3F10-4183-BAEE-3A8C8985D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Repository Hosting Service</a:t>
            </a:r>
          </a:p>
          <a:p>
            <a:r>
              <a:rPr lang="en-US" dirty="0"/>
              <a:t>Supports collaboration</a:t>
            </a:r>
          </a:p>
          <a:p>
            <a:r>
              <a:rPr lang="en-US" dirty="0"/>
              <a:t>Best place to store your code</a:t>
            </a:r>
          </a:p>
          <a:p>
            <a:r>
              <a:rPr lang="en-US" dirty="0"/>
              <a:t>Show case your projects</a:t>
            </a:r>
          </a:p>
          <a:p>
            <a:r>
              <a:rPr lang="en-US" dirty="0"/>
              <a:t>One of the best </a:t>
            </a:r>
            <a:r>
              <a:rPr lang="en-US"/>
              <a:t>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9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2A8F-BD68-4C36-8406-DD5D2485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26" y="1532748"/>
            <a:ext cx="4578896" cy="1523291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500" kern="1200">
                <a:latin typeface="+mj-lt"/>
                <a:ea typeface="+mj-ea"/>
                <a:cs typeface="+mj-cs"/>
              </a:rPr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5DFF-B0FC-44EE-9FF3-34CE1594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026" y="3056039"/>
            <a:ext cx="4578896" cy="511559"/>
          </a:xfrm>
        </p:spPr>
        <p:txBody>
          <a:bodyPr spcFirstLastPara="1" vert="horz" wrap="square" lIns="68580" tIns="34290" rIns="68580" bIns="34290" rtlCol="0" anchor="t" anchorCtr="0">
            <a:normAutofit fontScale="92500"/>
          </a:bodyPr>
          <a:lstStyle/>
          <a:p>
            <a:pPr marL="0" indent="0" algn="ctr">
              <a:buNone/>
            </a:pPr>
            <a:r>
              <a:rPr lang="en-US" sz="1500" kern="1200">
                <a:latin typeface="+mn-lt"/>
                <a:ea typeface="+mn-ea"/>
                <a:cs typeface="+mn-cs"/>
              </a:rPr>
              <a:t>Git keeps track of your Code , even when you modify it</a:t>
            </a:r>
          </a:p>
        </p:txBody>
      </p:sp>
    </p:spTree>
    <p:extLst>
      <p:ext uri="{BB962C8B-B14F-4D97-AF65-F5344CB8AC3E}">
        <p14:creationId xmlns:p14="http://schemas.microsoft.com/office/powerpoint/2010/main" val="151008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57B5-369E-49B2-BF46-B76D9D9B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59" y="466344"/>
            <a:ext cx="3886127" cy="4128516"/>
          </a:xfrm>
        </p:spPr>
        <p:txBody>
          <a:bodyPr>
            <a:normAutofit/>
          </a:bodyPr>
          <a:lstStyle/>
          <a:p>
            <a:r>
              <a:rPr lang="en-US" sz="3600"/>
              <a:t>Understanding the Concept of “Repository”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DF13E8-3692-4E52-BEF0-9A656470AD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4286" y="466344"/>
          <a:ext cx="394335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43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B8ED-4534-4348-9CA0-10752120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2750279" cy="1257452"/>
          </a:xfrm>
        </p:spPr>
        <p:txBody>
          <a:bodyPr>
            <a:normAutofit fontScale="90000"/>
          </a:bodyPr>
          <a:lstStyle/>
          <a:p>
            <a:r>
              <a:rPr lang="en-US" sz="2700"/>
              <a:t>Understanding the term “Staging”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32BD-1AF1-4EEB-A1B5-5957D58A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1"/>
            <a:ext cx="2750277" cy="2834640"/>
          </a:xfrm>
        </p:spPr>
        <p:txBody>
          <a:bodyPr>
            <a:normAutofit/>
          </a:bodyPr>
          <a:lstStyle/>
          <a:p>
            <a:r>
              <a:rPr lang="en-US" sz="1350"/>
              <a:t>What is “STAGING”</a:t>
            </a:r>
          </a:p>
          <a:p>
            <a:r>
              <a:rPr lang="en-US" sz="1350"/>
              <a:t>A Gateway to Remote Repository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49543-C38B-44E1-9686-346C9F7A1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412"/>
          <a:stretch/>
        </p:blipFill>
        <p:spPr>
          <a:xfrm>
            <a:off x="3957066" y="480061"/>
            <a:ext cx="4707188" cy="41833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45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FF79-DEF3-45DE-958D-228707CB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48" y="787336"/>
            <a:ext cx="7228332" cy="10730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is Committing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5078-4E90-49EA-AE89-D6D061BDF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048" y="1964196"/>
            <a:ext cx="7228332" cy="22982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“Commit” stores the changes of your staged file/files in your local repository </a:t>
            </a:r>
          </a:p>
          <a:p>
            <a:r>
              <a:rPr lang="en-US">
                <a:solidFill>
                  <a:schemeClr val="bg1"/>
                </a:solidFill>
              </a:rPr>
              <a:t>To commit the staged files use the following :-</a:t>
            </a:r>
          </a:p>
          <a:p>
            <a:r>
              <a:rPr lang="en-US">
                <a:solidFill>
                  <a:schemeClr val="bg1"/>
                </a:solidFill>
              </a:rPr>
              <a:t>git commit –m “Message”</a:t>
            </a:r>
          </a:p>
        </p:txBody>
      </p:sp>
    </p:spTree>
    <p:extLst>
      <p:ext uri="{BB962C8B-B14F-4D97-AF65-F5344CB8AC3E}">
        <p14:creationId xmlns:p14="http://schemas.microsoft.com/office/powerpoint/2010/main" val="398188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AE39-64A8-4F01-8D54-9AF568A4D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2808381"/>
            <a:ext cx="6858000" cy="664525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git  and setup your account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59CC355-8E68-44C2-A6C5-65473FF715D9}"/>
              </a:ext>
            </a:extLst>
          </p:cNvPr>
          <p:cNvSpPr txBox="1">
            <a:spLocks/>
          </p:cNvSpPr>
          <p:nvPr/>
        </p:nvSpPr>
        <p:spPr>
          <a:xfrm>
            <a:off x="438150" y="3472906"/>
            <a:ext cx="8268891" cy="23083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M Abdullah Ch</a:t>
            </a:r>
            <a:endParaRPr lang="en-US" sz="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38502-6AE0-4B79-8A84-30B94447A7E0}"/>
              </a:ext>
            </a:extLst>
          </p:cNvPr>
          <p:cNvSpPr txBox="1">
            <a:spLocks/>
          </p:cNvSpPr>
          <p:nvPr/>
        </p:nvSpPr>
        <p:spPr>
          <a:xfrm>
            <a:off x="552450" y="3587206"/>
            <a:ext cx="8268891" cy="23083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M Abdullah 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5695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018C-A3E1-4EBA-B8A4-240E63E9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User Name and Email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9FE14-B444-40C5-ADEA-542D303C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config --global user.name “Your Name”</a:t>
            </a:r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“Your</a:t>
            </a:r>
            <a:r>
              <a:rPr lang="en-US" dirty="0">
                <a:hlinkClick r:id="rId2"/>
              </a:rPr>
              <a:t>email@anything.com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0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25" y="303725"/>
            <a:ext cx="1155625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960" y="1279475"/>
            <a:ext cx="483140" cy="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413" y="2119400"/>
            <a:ext cx="894625" cy="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1525" y="2571752"/>
            <a:ext cx="377525" cy="45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981" y="3332877"/>
            <a:ext cx="316627" cy="37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1525" y="4079747"/>
            <a:ext cx="377525" cy="21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4272" y="539150"/>
            <a:ext cx="425750" cy="4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037" y="1450226"/>
            <a:ext cx="1318924" cy="9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903862" y="2785426"/>
            <a:ext cx="303950" cy="432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6"/>
          <p:cNvGrpSpPr/>
          <p:nvPr/>
        </p:nvGrpSpPr>
        <p:grpSpPr>
          <a:xfrm>
            <a:off x="4348546" y="3216840"/>
            <a:ext cx="1575373" cy="304800"/>
            <a:chOff x="2607364" y="4431133"/>
            <a:chExt cx="1575373" cy="304800"/>
          </a:xfrm>
        </p:grpSpPr>
        <p:pic>
          <p:nvPicPr>
            <p:cNvPr id="98" name="Google Shape;9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62941" y="4476750"/>
              <a:ext cx="719797" cy="131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6"/>
            <p:cNvSpPr txBox="1"/>
            <p:nvPr/>
          </p:nvSpPr>
          <p:spPr>
            <a:xfrm>
              <a:off x="2607364" y="4431133"/>
              <a:ext cx="10863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rgbClr val="FFFFFF"/>
                  </a:solidFill>
                </a:rPr>
                <a:t>Presented by</a:t>
              </a:r>
              <a:endParaRPr sz="6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Google Shape;10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63081" y="1587767"/>
            <a:ext cx="2528275" cy="152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623AD-2DAE-422A-A507-5E7FC1041E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9050" y="710950"/>
            <a:ext cx="5827287" cy="83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0180-F054-4CF8-B914-E1F68F9C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Commands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0FD1E-49E3-42CF-880B-7523C729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ls 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 git </a:t>
            </a:r>
            <a:r>
              <a:rPr lang="en-US" dirty="0" err="1"/>
              <a:t>init</a:t>
            </a:r>
            <a:r>
              <a:rPr lang="en-US" dirty="0"/>
              <a:t> </a:t>
            </a:r>
          </a:p>
          <a:p>
            <a:r>
              <a:rPr lang="en-US" dirty="0"/>
              <a:t>git remote add origin [</a:t>
            </a:r>
            <a:r>
              <a:rPr lang="en-US" dirty="0" err="1"/>
              <a:t>gitLink</a:t>
            </a:r>
            <a:r>
              <a:rPr lang="en-US" dirty="0"/>
              <a:t>] (remote repo) </a:t>
            </a:r>
          </a:p>
          <a:p>
            <a:r>
              <a:rPr lang="en-US" dirty="0"/>
              <a:t>git remote -v (remote repo)</a:t>
            </a:r>
          </a:p>
          <a:p>
            <a:r>
              <a:rPr lang="en-US" dirty="0"/>
              <a:t>git add . (Staging)</a:t>
            </a:r>
          </a:p>
          <a:p>
            <a:r>
              <a:rPr lang="en-US" dirty="0"/>
              <a:t> git commit -m "First commit“ </a:t>
            </a:r>
          </a:p>
          <a:p>
            <a:r>
              <a:rPr lang="en-US" dirty="0"/>
              <a:t> git push origin master</a:t>
            </a:r>
          </a:p>
          <a:p>
            <a:r>
              <a:rPr lang="en-US" dirty="0"/>
              <a:t>git log --pretty=</a:t>
            </a:r>
            <a:r>
              <a:rPr lang="en-US" dirty="0" err="1"/>
              <a:t>oneline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3092C6-2F6D-41E9-B226-FD89D9CE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971"/>
            <a:ext cx="28854" cy="12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25" dirty="0">
                <a:solidFill>
                  <a:schemeClr val="tx1"/>
                </a:solidFill>
              </a:rPr>
              <a:t> 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90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25A8-8950-4DEF-B55D-871C09F0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35F3F-444F-4553-8692-24229BD6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you back to your desired commit</a:t>
            </a:r>
          </a:p>
          <a:p>
            <a:r>
              <a:rPr lang="en-US" dirty="0"/>
              <a:t>git checkout hash/branch </a:t>
            </a:r>
          </a:p>
        </p:txBody>
      </p:sp>
    </p:spTree>
    <p:extLst>
      <p:ext uri="{BB962C8B-B14F-4D97-AF65-F5344CB8AC3E}">
        <p14:creationId xmlns:p14="http://schemas.microsoft.com/office/powerpoint/2010/main" val="10791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8F45-38D6-4FDE-9478-DE2F0DCC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905"/>
            <a:ext cx="7886700" cy="994172"/>
          </a:xfrm>
        </p:spPr>
        <p:txBody>
          <a:bodyPr/>
          <a:lstStyle/>
          <a:p>
            <a:r>
              <a:rPr lang="en-US" dirty="0"/>
              <a:t>Undoing the staged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58BC-7FE8-4CC4-A75B-EBC72068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reset HEAD filename</a:t>
            </a:r>
          </a:p>
          <a:p>
            <a:r>
              <a:rPr lang="en-US" dirty="0"/>
              <a:t>Where HEAD can be your branch name </a:t>
            </a:r>
            <a:r>
              <a:rPr lang="en-US" dirty="0" err="1"/>
              <a:t>i.e</a:t>
            </a:r>
            <a:r>
              <a:rPr lang="en-US" dirty="0"/>
              <a:t> “master”</a:t>
            </a:r>
          </a:p>
          <a:p>
            <a:r>
              <a:rPr lang="en-US" dirty="0"/>
              <a:t>This “reset” </a:t>
            </a:r>
            <a:r>
              <a:rPr lang="en-US" dirty="0" err="1"/>
              <a:t>commad</a:t>
            </a:r>
            <a:r>
              <a:rPr lang="en-US" dirty="0"/>
              <a:t> resets the staging area to be whatever in the head (the previous committed file)</a:t>
            </a:r>
          </a:p>
          <a:p>
            <a:r>
              <a:rPr lang="en-US" dirty="0"/>
              <a:t>But this </a:t>
            </a:r>
            <a:r>
              <a:rPr lang="en-US" dirty="0" err="1"/>
              <a:t>commad</a:t>
            </a:r>
            <a:r>
              <a:rPr lang="en-US" dirty="0"/>
              <a:t> do not change the working directory, meaning that the staged file is removed from the staging area , not from the actual file</a:t>
            </a:r>
          </a:p>
          <a:p>
            <a:r>
              <a:rPr lang="en-US" dirty="0"/>
              <a:t>So, use “git checkout filename” to make our actual file synchronous with our staging area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0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EC73-A996-4FD6-82A0-C0D5D932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the committed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8908-2117-4CF5-AD78-6CB35550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“git revert HEAD”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5F8C2-DBD6-4807-B03F-5ED1924E6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2" t="31205" r="37515" b="43575"/>
          <a:stretch/>
        </p:blipFill>
        <p:spPr>
          <a:xfrm>
            <a:off x="398012" y="1700170"/>
            <a:ext cx="7886700" cy="26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0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1FB3-EDCE-4588-823E-ECDEC8EE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most recent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059A3-7B03-424F-9A9E-35162C74F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reset --hard hash/branch (to the hash, you want to delete)</a:t>
            </a:r>
          </a:p>
          <a:p>
            <a:r>
              <a:rPr lang="en-US" dirty="0"/>
              <a:t>IT CAN ONLY BE USED FOR RECENT COMMITS</a:t>
            </a:r>
          </a:p>
        </p:txBody>
      </p:sp>
    </p:spTree>
    <p:extLst>
      <p:ext uri="{BB962C8B-B14F-4D97-AF65-F5344CB8AC3E}">
        <p14:creationId xmlns:p14="http://schemas.microsoft.com/office/powerpoint/2010/main" val="400991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465-B9E5-48F5-B12E-539FE350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A6DD-46C6-467F-8E99-06B43BAA0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various programmers are working on a project, each has its own branch. For example: Feature Branch , GUI Branch , </a:t>
            </a:r>
            <a:r>
              <a:rPr lang="en-US" dirty="0" err="1"/>
              <a:t>BackEnd</a:t>
            </a:r>
            <a:r>
              <a:rPr lang="en-US" dirty="0"/>
              <a:t> Branch</a:t>
            </a:r>
          </a:p>
          <a:p>
            <a:r>
              <a:rPr lang="en-US" dirty="0"/>
              <a:t>git checkout -b </a:t>
            </a:r>
            <a:r>
              <a:rPr lang="en-US" dirty="0" err="1"/>
              <a:t>BranchName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93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192C-29DC-4507-9A37-454F4D63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67544"/>
            <a:ext cx="2522981" cy="1205295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100"/>
              <a:t>Understanding the concept of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5AE6A-75CC-4A0D-A8EF-12F7F1249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1978533"/>
            <a:ext cx="2522981" cy="2561717"/>
          </a:xfrm>
        </p:spPr>
        <p:txBody>
          <a:bodyPr>
            <a:normAutofit/>
          </a:bodyPr>
          <a:lstStyle/>
          <a:p>
            <a:r>
              <a:rPr lang="en-US" sz="1500" dirty="0"/>
              <a:t>What is a Master Branch ?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When working with somebody, never mess with Master Branch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996BE15-4DDF-48BF-A64F-F50E3EB05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67" y="2754367"/>
            <a:ext cx="4688077" cy="2215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A26B3-6922-49BA-AE5E-41CAB5155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02" y="1201909"/>
            <a:ext cx="4164806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9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F8B8-85F1-418A-BDAE-47B86C1E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AC29F-21DB-4E98-89EC-83946D10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log --pretty=format:'%h %ad | %</a:t>
            </a:r>
            <a:r>
              <a:rPr lang="en-US" dirty="0" err="1"/>
              <a:t>s%d</a:t>
            </a:r>
            <a:r>
              <a:rPr lang="en-US" dirty="0"/>
              <a:t> [%an]' --graph --date=short --all</a:t>
            </a:r>
          </a:p>
        </p:txBody>
      </p:sp>
    </p:spTree>
    <p:extLst>
      <p:ext uri="{BB962C8B-B14F-4D97-AF65-F5344CB8AC3E}">
        <p14:creationId xmlns:p14="http://schemas.microsoft.com/office/powerpoint/2010/main" val="202187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A480-C8D5-4103-BBA2-56D15FA4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5E10A-D83F-461D-9010-3141C78C5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create a pull request to an open source project</a:t>
            </a:r>
          </a:p>
          <a:p>
            <a:r>
              <a:rPr lang="en-US"/>
              <a:t>FORK THE REPO</a:t>
            </a:r>
            <a:endParaRPr lang="en-US" dirty="0"/>
          </a:p>
          <a:p>
            <a:r>
              <a:rPr lang="en-US" dirty="0">
                <a:hlinkClick r:id="rId2"/>
              </a:rPr>
              <a:t>https://github.com/OCclassprojects/fixme</a:t>
            </a:r>
            <a:endParaRPr lang="en-US" dirty="0"/>
          </a:p>
          <a:p>
            <a:r>
              <a:rPr lang="en-US" dirty="0"/>
              <a:t>git clone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git checkout –b “branch name”</a:t>
            </a:r>
          </a:p>
          <a:p>
            <a:r>
              <a:rPr lang="en-US" dirty="0"/>
              <a:t>touch ReadME.md</a:t>
            </a:r>
          </a:p>
          <a:p>
            <a:r>
              <a:rPr lang="en-US" dirty="0"/>
              <a:t>git add ReadME.md</a:t>
            </a:r>
          </a:p>
          <a:p>
            <a:r>
              <a:rPr lang="en-US" dirty="0"/>
              <a:t>git commit –m “Your Message”</a:t>
            </a:r>
          </a:p>
          <a:p>
            <a:r>
              <a:rPr lang="en-US" dirty="0"/>
              <a:t>git push origin “branch name”</a:t>
            </a:r>
          </a:p>
        </p:txBody>
      </p:sp>
    </p:spTree>
    <p:extLst>
      <p:ext uri="{BB962C8B-B14F-4D97-AF65-F5344CB8AC3E}">
        <p14:creationId xmlns:p14="http://schemas.microsoft.com/office/powerpoint/2010/main" val="401868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6990-F718-4E24-8A72-76455179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changes locally from The Main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CD11-FBA8-4533-8BC1-6E463B43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remote add upstream &lt;original repo link&gt;</a:t>
            </a:r>
          </a:p>
          <a:p>
            <a:r>
              <a:rPr lang="en-US" dirty="0"/>
              <a:t>git pull upstream master</a:t>
            </a:r>
          </a:p>
          <a:p>
            <a:r>
              <a:rPr lang="en-US" dirty="0"/>
              <a:t>git push origin (Changes are pushed to the </a:t>
            </a:r>
            <a:r>
              <a:rPr lang="en-US"/>
              <a:t>forked repo !)</a:t>
            </a:r>
          </a:p>
        </p:txBody>
      </p:sp>
    </p:spTree>
    <p:extLst>
      <p:ext uri="{BB962C8B-B14F-4D97-AF65-F5344CB8AC3E}">
        <p14:creationId xmlns:p14="http://schemas.microsoft.com/office/powerpoint/2010/main" val="146636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682292" y="651169"/>
            <a:ext cx="7995264" cy="701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Organized By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091287" y="2571750"/>
            <a:ext cx="961426" cy="517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701B66-B825-4EBD-A04E-1B6B586B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55" y="1086105"/>
            <a:ext cx="2971289" cy="2971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996-AE49-474A-B437-DA1CE74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FDD17-42DA-4FE9-BB6D-AC74A0EE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Hacktober</a:t>
            </a:r>
            <a:r>
              <a:rPr lang="en-US" dirty="0"/>
              <a:t>-fest</a:t>
            </a:r>
          </a:p>
          <a:p>
            <a:r>
              <a:rPr lang="en-US" dirty="0" err="1"/>
              <a:t>Github</a:t>
            </a:r>
            <a:r>
              <a:rPr lang="en-US"/>
              <a:t> Student 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8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2BB2-D75B-4A90-B633-35B2424FF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Collaboration With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6016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9BF-E79E-42C9-8EC5-B82F2989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32" y="478230"/>
            <a:ext cx="6222735" cy="792600"/>
          </a:xfrm>
        </p:spPr>
        <p:txBody>
          <a:bodyPr/>
          <a:lstStyle/>
          <a:p>
            <a:r>
              <a:rPr lang="en-US" dirty="0"/>
              <a:t>Abdullah Chaudry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F45ED-9720-4C94-BE23-4A599DF5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67" y="1270830"/>
            <a:ext cx="2319265" cy="2319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8AD18-C3B4-41B4-9A9B-B3A5F801405F}"/>
              </a:ext>
            </a:extLst>
          </p:cNvPr>
          <p:cNvSpPr txBox="1"/>
          <p:nvPr/>
        </p:nvSpPr>
        <p:spPr>
          <a:xfrm>
            <a:off x="3744689" y="371878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DSC LEAD @ ITU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3B80E-EB60-4226-858C-68149AC7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39" y="4026558"/>
            <a:ext cx="3931920" cy="7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2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9BF-E79E-42C9-8EC5-B82F2989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32" y="478230"/>
            <a:ext cx="6222735" cy="792600"/>
          </a:xfrm>
        </p:spPr>
        <p:txBody>
          <a:bodyPr/>
          <a:lstStyle/>
          <a:p>
            <a:r>
              <a:rPr lang="en-US" dirty="0"/>
              <a:t>Ahmed Naeem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AD18-C3B4-41B4-9A9B-B3A5F801405F}"/>
              </a:ext>
            </a:extLst>
          </p:cNvPr>
          <p:cNvSpPr txBox="1"/>
          <p:nvPr/>
        </p:nvSpPr>
        <p:spPr>
          <a:xfrm>
            <a:off x="3795862" y="3689300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DSC LEAD @ UCP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56A7A-46CA-4341-B872-3C18D5B2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72" y="4061346"/>
            <a:ext cx="5655212" cy="451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3672F-45A2-471B-9A75-11A0FD46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4" y="1177106"/>
            <a:ext cx="19621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9BF-E79E-42C9-8EC5-B82F2989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022" y="478230"/>
            <a:ext cx="6016345" cy="792600"/>
          </a:xfrm>
        </p:spPr>
        <p:txBody>
          <a:bodyPr/>
          <a:lstStyle/>
          <a:p>
            <a:r>
              <a:rPr lang="en-US" dirty="0"/>
              <a:t>Fatima Yousif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AD18-C3B4-41B4-9A9B-B3A5F801405F}"/>
              </a:ext>
            </a:extLst>
          </p:cNvPr>
          <p:cNvSpPr txBox="1"/>
          <p:nvPr/>
        </p:nvSpPr>
        <p:spPr>
          <a:xfrm>
            <a:off x="3279619" y="362872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DSC LEAD @ MUET Jamshoro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1D271-6327-4D83-BE04-6D665FC3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39" y="3936505"/>
            <a:ext cx="5921628" cy="307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46F18-4D19-435E-B419-6E72F70DB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50" r="18366"/>
          <a:stretch/>
        </p:blipFill>
        <p:spPr>
          <a:xfrm>
            <a:off x="3673869" y="1578607"/>
            <a:ext cx="2002648" cy="17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9BF-E79E-42C9-8EC5-B82F2989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32" y="478230"/>
            <a:ext cx="6222735" cy="792600"/>
          </a:xfrm>
        </p:spPr>
        <p:txBody>
          <a:bodyPr/>
          <a:lstStyle/>
          <a:p>
            <a:r>
              <a:rPr lang="en-US" dirty="0"/>
              <a:t>Rao Ubaidullah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AD18-C3B4-41B4-9A9B-B3A5F801405F}"/>
              </a:ext>
            </a:extLst>
          </p:cNvPr>
          <p:cNvSpPr txBox="1"/>
          <p:nvPr/>
        </p:nvSpPr>
        <p:spPr>
          <a:xfrm>
            <a:off x="3693392" y="3639038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DSC LEAD @ SAU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5296C-40A5-48E5-8D52-F9525079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51" y="3997077"/>
            <a:ext cx="5507501" cy="418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472E9-9E89-43C4-A928-77839EDE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8" b="40786"/>
          <a:stretch/>
        </p:blipFill>
        <p:spPr>
          <a:xfrm>
            <a:off x="3385844" y="1270830"/>
            <a:ext cx="2372308" cy="23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8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9BF-E79E-42C9-8EC5-B82F2989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32" y="478230"/>
            <a:ext cx="6222735" cy="792600"/>
          </a:xfrm>
        </p:spPr>
        <p:txBody>
          <a:bodyPr/>
          <a:lstStyle/>
          <a:p>
            <a:r>
              <a:rPr lang="en-US" dirty="0"/>
              <a:t>Ali Hassan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8AD18-C3B4-41B4-9A9B-B3A5F801405F}"/>
              </a:ext>
            </a:extLst>
          </p:cNvPr>
          <p:cNvSpPr txBox="1"/>
          <p:nvPr/>
        </p:nvSpPr>
        <p:spPr>
          <a:xfrm>
            <a:off x="3693642" y="3633029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DSC LEAD @ QUET 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8" name="Google Shape;438;p43">
            <a:extLst>
              <a:ext uri="{FF2B5EF4-FFF2-40B4-BE49-F238E27FC236}">
                <a16:creationId xmlns:a16="http://schemas.microsoft.com/office/drawing/2014/main" id="{8A2F8BA9-3368-4FB1-9D56-EE682D2221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468" b="5468"/>
          <a:stretch/>
        </p:blipFill>
        <p:spPr>
          <a:xfrm>
            <a:off x="3588448" y="1270830"/>
            <a:ext cx="1967100" cy="21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5F746F-6C0B-48E2-AD84-32920DA0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74" y="3997077"/>
            <a:ext cx="5458265" cy="2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acktoberfest-202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633</Words>
  <Application>Microsoft Office PowerPoint</Application>
  <PresentationFormat>On-screen Show (16:9)</PresentationFormat>
  <Paragraphs>100</Paragraphs>
  <Slides>30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Inter-Regular</vt:lpstr>
      <vt:lpstr>Inter</vt:lpstr>
      <vt:lpstr>Proxima Nova Semibold</vt:lpstr>
      <vt:lpstr>Proxima Nova</vt:lpstr>
      <vt:lpstr>Arial</vt:lpstr>
      <vt:lpstr>Segoe UI</vt:lpstr>
      <vt:lpstr>Hacktoberfest-2020</vt:lpstr>
      <vt:lpstr>PowerPoint Presentation</vt:lpstr>
      <vt:lpstr>PowerPoint Presentation</vt:lpstr>
      <vt:lpstr>Organized By</vt:lpstr>
      <vt:lpstr>In Collaboration With</vt:lpstr>
      <vt:lpstr>Abdullah Chaudry</vt:lpstr>
      <vt:lpstr>Ahmed Naeem</vt:lpstr>
      <vt:lpstr>Fatima Yousif</vt:lpstr>
      <vt:lpstr>Rao Ubaidullah</vt:lpstr>
      <vt:lpstr>Ali Hassan</vt:lpstr>
      <vt:lpstr>Adil Raza</vt:lpstr>
      <vt:lpstr>PowerPoint Presentation</vt:lpstr>
      <vt:lpstr>Hacktoberfest 2020</vt:lpstr>
      <vt:lpstr>What is GitHub ?</vt:lpstr>
      <vt:lpstr>Tracking</vt:lpstr>
      <vt:lpstr>Understanding the Concept of “Repository” </vt:lpstr>
      <vt:lpstr>Understanding the term “Staging”</vt:lpstr>
      <vt:lpstr>What is Committing  ?</vt:lpstr>
      <vt:lpstr>Download git  and setup your account  https://git-scm.com/downloads</vt:lpstr>
      <vt:lpstr>Setting up Your User Name and Email</vt:lpstr>
      <vt:lpstr>Basic Git Commands </vt:lpstr>
      <vt:lpstr>Git Checkout</vt:lpstr>
      <vt:lpstr>Undoing the staged files</vt:lpstr>
      <vt:lpstr>Undoing the committed files</vt:lpstr>
      <vt:lpstr>Deleting most recent commits</vt:lpstr>
      <vt:lpstr>Branching</vt:lpstr>
      <vt:lpstr>Understanding the concept of Branching</vt:lpstr>
      <vt:lpstr>Graph</vt:lpstr>
      <vt:lpstr>FINAL DEMONSTRATION</vt:lpstr>
      <vt:lpstr>Pulling changes locally from The Main Repo</vt:lpstr>
      <vt:lpstr>Perks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Tahami</dc:creator>
  <cp:lastModifiedBy>M Abdullah</cp:lastModifiedBy>
  <cp:revision>13</cp:revision>
  <dcterms:modified xsi:type="dcterms:W3CDTF">2020-10-17T11:52:36Z</dcterms:modified>
</cp:coreProperties>
</file>